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74" r:id="rId20"/>
    <p:sldId id="275" r:id="rId21"/>
    <p:sldId id="282" r:id="rId22"/>
    <p:sldId id="283" r:id="rId23"/>
    <p:sldId id="284" r:id="rId24"/>
    <p:sldId id="285" r:id="rId25"/>
    <p:sldId id="273" r:id="rId26"/>
    <p:sldId id="272" r:id="rId27"/>
    <p:sldId id="286" r:id="rId28"/>
    <p:sldId id="287" r:id="rId29"/>
    <p:sldId id="276" r:id="rId30"/>
    <p:sldId id="277" r:id="rId31"/>
    <p:sldId id="288" r:id="rId32"/>
    <p:sldId id="289" r:id="rId33"/>
    <p:sldId id="290" r:id="rId34"/>
    <p:sldId id="278" r:id="rId35"/>
    <p:sldId id="291" r:id="rId36"/>
    <p:sldId id="292" r:id="rId37"/>
    <p:sldId id="293" r:id="rId38"/>
    <p:sldId id="294" r:id="rId39"/>
    <p:sldId id="279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1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9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5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7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6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nevnik.hr/luismadisodf?page=blog&amp;subdomain=luismadisodf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br.com.br/noticias/engenharia-ou-analise-de-dados-como-escolher-entre-estas-duas-especializacoe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blog/rstudio-2021.09.0-update-whats-new/" TargetMode="External"/><Relationship Id="rId2" Type="http://schemas.openxmlformats.org/officeDocument/2006/relationships/hyperlink" Target="https://vps.fmvz.usp.br/CRA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data.gov/" TargetMode="External"/><Relationship Id="rId2" Type="http://schemas.openxmlformats.org/officeDocument/2006/relationships/hyperlink" Target="https://www.cms.gov/data-research/statistics-trends-and-reports/hospital-cost-report-public-use-fil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" descr="Esfera de malha e nós">
            <a:extLst>
              <a:ext uri="{FF2B5EF4-FFF2-40B4-BE49-F238E27FC236}">
                <a16:creationId xmlns:a16="http://schemas.microsoft.com/office/drawing/2014/main" id="{E3EF626D-EEFE-8570-ACD5-712B46428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8" r="-1" b="22313"/>
          <a:stretch/>
        </p:blipFill>
        <p:spPr>
          <a:xfrm>
            <a:off x="0" y="-1"/>
            <a:ext cx="1218893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1DBD34-649A-C25A-5765-45C88018C0C6}"/>
              </a:ext>
            </a:extLst>
          </p:cNvPr>
          <p:cNvSpPr txBox="1"/>
          <p:nvPr/>
        </p:nvSpPr>
        <p:spPr>
          <a:xfrm>
            <a:off x="798818" y="2112931"/>
            <a:ext cx="474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Análise Descritiva de Dados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C2959C7-1AFD-D5EB-DE37-5F0B3C5B4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818" y="582729"/>
            <a:ext cx="4459285" cy="11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ainel de sala de servidor iluminado">
            <a:extLst>
              <a:ext uri="{FF2B5EF4-FFF2-40B4-BE49-F238E27FC236}">
                <a16:creationId xmlns:a16="http://schemas.microsoft.com/office/drawing/2014/main" id="{7C34E8F7-A5FB-3151-3E86-3DB4D9CA6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7ED5C5-060F-BD7C-2FA0-2BEE35E3560D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DESCRIÇÃO DOS DADOS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5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C49E49-6AA9-3294-9E60-92E39C05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76" y="1199649"/>
            <a:ext cx="5746118" cy="19515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926EAC-D74B-EBB8-6C91-E99A2B30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99" y="3584958"/>
            <a:ext cx="7492480" cy="11699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315999-043F-BD9E-A2A6-1C5722677567}"/>
              </a:ext>
            </a:extLst>
          </p:cNvPr>
          <p:cNvSpPr txBox="1"/>
          <p:nvPr/>
        </p:nvSpPr>
        <p:spPr>
          <a:xfrm>
            <a:off x="2152356" y="5188675"/>
            <a:ext cx="74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CARREGANDO OS DADOS DO DATASET E VERIFICANDO AS DIMENSÕES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FB4542-382A-575A-FCED-9BDDF2386B7F}"/>
              </a:ext>
            </a:extLst>
          </p:cNvPr>
          <p:cNvSpPr txBox="1"/>
          <p:nvPr/>
        </p:nvSpPr>
        <p:spPr>
          <a:xfrm>
            <a:off x="2472654" y="5658351"/>
            <a:ext cx="74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DIMENSÕES DO DATASET SÃO: 500 LINHAS E 6 COLUNAS</a:t>
            </a:r>
          </a:p>
        </p:txBody>
      </p:sp>
    </p:spTree>
    <p:extLst>
      <p:ext uri="{BB962C8B-B14F-4D97-AF65-F5344CB8AC3E}">
        <p14:creationId xmlns:p14="http://schemas.microsoft.com/office/powerpoint/2010/main" val="340326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3CD1FF-2DA3-D0D2-BFDF-2A27B7B0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85" y="879625"/>
            <a:ext cx="3581826" cy="8511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CD22B5-13A8-39C7-5F35-B11129D4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0" y="1967344"/>
            <a:ext cx="5887850" cy="4572001"/>
          </a:xfrm>
          <a:prstGeom prst="rect">
            <a:avLst/>
          </a:prstGeom>
        </p:spPr>
      </p:pic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4B6440B6-8E8E-6448-1791-4AF17CBBE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78700"/>
              </p:ext>
            </p:extLst>
          </p:nvPr>
        </p:nvGraphicFramePr>
        <p:xfrm>
          <a:off x="6400801" y="2899589"/>
          <a:ext cx="5403272" cy="3571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2599">
                  <a:extLst>
                    <a:ext uri="{9D8B030D-6E8A-4147-A177-3AD203B41FA5}">
                      <a16:colId xmlns:a16="http://schemas.microsoft.com/office/drawing/2014/main" val="2516480341"/>
                    </a:ext>
                  </a:extLst>
                </a:gridCol>
                <a:gridCol w="3950673">
                  <a:extLst>
                    <a:ext uri="{9D8B030D-6E8A-4147-A177-3AD203B41FA5}">
                      <a16:colId xmlns:a16="http://schemas.microsoft.com/office/drawing/2014/main" val="241226944"/>
                    </a:ext>
                  </a:extLst>
                </a:gridCol>
              </a:tblGrid>
              <a:tr h="347455">
                <a:tc>
                  <a:txBody>
                    <a:bodyPr/>
                    <a:lstStyle/>
                    <a:p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95766"/>
                  </a:ext>
                </a:extLst>
              </a:tr>
              <a:tr h="331292">
                <a:tc>
                  <a:txBody>
                    <a:bodyPr/>
                    <a:lstStyle/>
                    <a:p>
                      <a:r>
                        <a:rPr lang="pt-BR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IDADE DO PACIENTE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6374"/>
                  </a:ext>
                </a:extLst>
              </a:tr>
              <a:tr h="828229">
                <a:tc>
                  <a:txBody>
                    <a:bodyPr/>
                    <a:lstStyle/>
                    <a:p>
                      <a:r>
                        <a:rPr lang="pt-BR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VARIÁVEL BINÁRIA QUE INDICA SE O PACIENTE É DO SEXO FEMININO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581579"/>
                  </a:ext>
                </a:extLst>
              </a:tr>
              <a:tr h="579760">
                <a:tc>
                  <a:txBody>
                    <a:bodyPr/>
                    <a:lstStyle/>
                    <a:p>
                      <a:r>
                        <a:rPr lang="pt-BR" dirty="0"/>
                        <a:t>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(LENGTH OF STAY) TEMPO DE INTERNAÇÃO DO PACIENTE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830846"/>
                  </a:ext>
                </a:extLst>
              </a:tr>
              <a:tr h="331292">
                <a:tc>
                  <a:txBody>
                    <a:bodyPr/>
                    <a:lstStyle/>
                    <a:p>
                      <a:r>
                        <a:rPr lang="pt-BR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RAÇA DO PACIENTE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657369"/>
                  </a:ext>
                </a:extLst>
              </a:tr>
              <a:tr h="331292">
                <a:tc>
                  <a:txBody>
                    <a:bodyPr/>
                    <a:lstStyle/>
                    <a:p>
                      <a:r>
                        <a:rPr lang="pt-BR" dirty="0"/>
                        <a:t>TOTCHG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CUSTO DE INTERNAÇÃO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45800"/>
                  </a:ext>
                </a:extLst>
              </a:tr>
              <a:tr h="579760">
                <a:tc>
                  <a:txBody>
                    <a:bodyPr/>
                    <a:lstStyle/>
                    <a:p>
                      <a:r>
                        <a:rPr lang="pt-BR" dirty="0"/>
                        <a:t>APRDRG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GRUPO DE DIAGNÓSTICO REFINADO DO PACIENTE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967624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422861A4-68FF-04CA-0FE9-28133810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28" y="859908"/>
            <a:ext cx="3066887" cy="8708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809204-52EA-7011-10EE-6764C2190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1967344"/>
            <a:ext cx="5286536" cy="4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8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49EEE0-5CB4-48EB-5BF2-C129348A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9" y="891857"/>
            <a:ext cx="7144133" cy="812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40F4DD-462A-2FB9-04F5-02501CE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45" y="1930077"/>
            <a:ext cx="5734497" cy="8122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0D0369-F44D-A6D2-02B3-E7A40FCE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9" y="3247998"/>
            <a:ext cx="8122499" cy="8122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EAEAA5-8B59-6C2A-4C4C-65595140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751" y="4286217"/>
            <a:ext cx="6706275" cy="81225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CE5105-FD67-F407-0647-689384292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546" y="5324435"/>
            <a:ext cx="5734496" cy="11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2D16F9-E9D2-D0E2-BFA0-1D6028FF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7" y="1224000"/>
            <a:ext cx="3287527" cy="8696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4887FF-8810-EF76-FB5F-D1990046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96" y="2859952"/>
            <a:ext cx="9683952" cy="27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4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Gráfico financeiro digital">
            <a:extLst>
              <a:ext uri="{FF2B5EF4-FFF2-40B4-BE49-F238E27FC236}">
                <a16:creationId xmlns:a16="http://schemas.microsoft.com/office/drawing/2014/main" id="{C620927A-840C-9466-89C9-D458AEA92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D73466-4AF6-01F2-2FB7-4CDC8668E6DF}"/>
              </a:ext>
            </a:extLst>
          </p:cNvPr>
          <p:cNvSpPr txBox="1"/>
          <p:nvPr/>
        </p:nvSpPr>
        <p:spPr>
          <a:xfrm>
            <a:off x="517870" y="978408"/>
            <a:ext cx="6144298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MEDIDAS DE TENDÊNCIA CENTRAL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2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0D60679-985F-E26C-DBD5-6E086C21A7D7}"/>
              </a:ext>
            </a:extLst>
          </p:cNvPr>
          <p:cNvSpPr txBox="1"/>
          <p:nvPr/>
        </p:nvSpPr>
        <p:spPr>
          <a:xfrm>
            <a:off x="665016" y="2219209"/>
            <a:ext cx="1093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 – A MAIS SIMPLES DAS MEDIDAS DE TENDENCIA CENTRAL, É O RESULTADO DAS SOMAS DOS VALORES DA VARIÁVEL DIVIDIDO PELA QUANTIDADE DE OBSERVAÇÕES.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4AEF3-3243-767A-7ADE-61189B67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3519055"/>
            <a:ext cx="8007928" cy="11786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223116A-9EC6-437A-A4EE-B1C939D0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26" y="3519056"/>
            <a:ext cx="2507673" cy="11786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78B1F38-A9E3-F97C-6390-E9E56845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6" y="5000500"/>
            <a:ext cx="8007927" cy="107927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838BF69-7091-ACC7-9689-20E364DE5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125" y="5000499"/>
            <a:ext cx="2507673" cy="10792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C8AFAE5-BFE3-3D81-4A29-773443096274}"/>
              </a:ext>
            </a:extLst>
          </p:cNvPr>
          <p:cNvSpPr txBox="1"/>
          <p:nvPr/>
        </p:nvSpPr>
        <p:spPr>
          <a:xfrm>
            <a:off x="665016" y="955964"/>
            <a:ext cx="1057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MEDIDAS DE TENDÊNCIA CENTRAL SÃO AQUELES QUE MOSTRAM A COMPORTAMENTO DOS DADOS EM TORNO DE UMA MEDIDA DE CENTRO, TEMOS A MÉDIA, MODA E MEDIANA.</a:t>
            </a:r>
          </a:p>
        </p:txBody>
      </p:sp>
    </p:spTree>
    <p:extLst>
      <p:ext uri="{BB962C8B-B14F-4D97-AF65-F5344CB8AC3E}">
        <p14:creationId xmlns:p14="http://schemas.microsoft.com/office/powerpoint/2010/main" val="37548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2EE53AF-6A61-A6A0-F5A8-E7A57F87BBD6}"/>
              </a:ext>
            </a:extLst>
          </p:cNvPr>
          <p:cNvSpPr txBox="1"/>
          <p:nvPr/>
        </p:nvSpPr>
        <p:spPr>
          <a:xfrm>
            <a:off x="581891" y="1302327"/>
            <a:ext cx="1090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MODA – É O VALOR QUE REPETE MAIS VEZES DO DADO OBSERVADO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2D3B62-CC51-E415-2C03-B6BEC0F8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910765"/>
            <a:ext cx="8007928" cy="18992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B80992-E87F-5468-068A-B46286B7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79" y="2291756"/>
            <a:ext cx="2599416" cy="1137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ABEA93E-A019-84F7-88D0-361B4CC6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0" y="4060569"/>
            <a:ext cx="8047089" cy="21878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3FB574F-66E3-1201-926C-E33989FF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679" y="4527272"/>
            <a:ext cx="2599416" cy="11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E896EFD-0366-8093-FF0B-4FCCEC9E19EF}"/>
              </a:ext>
            </a:extLst>
          </p:cNvPr>
          <p:cNvSpPr txBox="1"/>
          <p:nvPr/>
        </p:nvSpPr>
        <p:spPr>
          <a:xfrm>
            <a:off x="581891" y="1302327"/>
            <a:ext cx="1131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MEDIANA – É O VALOR DO MEIO DO CONJUNTO DE DADOS ORGANIZADO, DE FORMA CRESCENTE OU DECRESCENTE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AAD437-3F41-78F2-4543-71A9D04C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2298187"/>
            <a:ext cx="8027537" cy="3257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C0862D-3794-6B0E-0EF7-013094499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033" y="2523609"/>
            <a:ext cx="3013493" cy="9922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F72D00-40B6-F7D1-8087-94A63735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033" y="4390291"/>
            <a:ext cx="3013493" cy="8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1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18" descr="Foto en primer plano de reglas de madera">
            <a:extLst>
              <a:ext uri="{FF2B5EF4-FFF2-40B4-BE49-F238E27FC236}">
                <a16:creationId xmlns:a16="http://schemas.microsoft.com/office/drawing/2014/main" id="{670E1070-1716-99A1-8494-8A15E985D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40" r="-1" b="854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9" name="Rectangle 28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48B9F86-EBF1-6931-99A3-995596AD4323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MEDIDAS DE POSICAO RELATIVA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CA6D98-E973-C833-1CA9-8C9FAD62498B}"/>
              </a:ext>
            </a:extLst>
          </p:cNvPr>
          <p:cNvSpPr txBox="1"/>
          <p:nvPr/>
        </p:nvSpPr>
        <p:spPr>
          <a:xfrm>
            <a:off x="2313709" y="929121"/>
            <a:ext cx="75645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CENTRO  DE CIÊNCIAS  DA COMUNICAÇÃO E GESTÃO - CCG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CURSO: INTELIGÊNCIA DE NEGÓCIOS – EAD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DISCIPLINA: ANÁLISE DESCRITIVA DE DADOS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pt-B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DOCENTE ORIENTADOR:  JOSÉ IRAN BATISTA DE MELO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BB1B7-A7FC-DEF3-2542-999ADF402A0E}"/>
              </a:ext>
            </a:extLst>
          </p:cNvPr>
          <p:cNvSpPr txBox="1"/>
          <p:nvPr/>
        </p:nvSpPr>
        <p:spPr>
          <a:xfrm>
            <a:off x="2313709" y="3268223"/>
            <a:ext cx="7564582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ct val="200000"/>
              </a:lnSpc>
              <a:defRPr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pt-BR" sz="1600" dirty="0"/>
              <a:t>ERNANDES ALVES DE LIMA JUNIOR – 2313006</a:t>
            </a:r>
          </a:p>
          <a:p>
            <a:pPr algn="ctr"/>
            <a:r>
              <a:rPr lang="pt-BR" sz="1600" dirty="0"/>
              <a:t>ANTONIO ARLIR RODRIGUES DOS SANTOS FILHO – 2312990</a:t>
            </a:r>
          </a:p>
          <a:p>
            <a:pPr algn="ctr"/>
            <a:r>
              <a:rPr lang="pt-BR" sz="1600" dirty="0"/>
              <a:t>GLAUBIA COSTA CAVALCANTE DE SOUZA – 2313057</a:t>
            </a:r>
          </a:p>
          <a:p>
            <a:pPr algn="ctr"/>
            <a:r>
              <a:rPr lang="pt-BR" sz="1600" dirty="0"/>
              <a:t>DENISE MARIA MAGALHÃES LEMOS – 2312887</a:t>
            </a:r>
          </a:p>
          <a:p>
            <a:pPr algn="ctr"/>
            <a:r>
              <a:rPr lang="pt-BR" sz="1600" dirty="0"/>
              <a:t>JESSICA MAYARA SOUSA OLIVEIRA – 2312999</a:t>
            </a:r>
          </a:p>
          <a:p>
            <a:pPr algn="ctr"/>
            <a:r>
              <a:rPr lang="pt-BR" sz="1600" dirty="0"/>
              <a:t>DANILO DE LIMA SANTOS – 2313076</a:t>
            </a:r>
          </a:p>
        </p:txBody>
      </p:sp>
    </p:spTree>
    <p:extLst>
      <p:ext uri="{BB962C8B-B14F-4D97-AF65-F5344CB8AC3E}">
        <p14:creationId xmlns:p14="http://schemas.microsoft.com/office/powerpoint/2010/main" val="2119178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42932AA-6DA1-EA9A-D5FC-B179EF35AE13}"/>
              </a:ext>
            </a:extLst>
          </p:cNvPr>
          <p:cNvSpPr txBox="1"/>
          <p:nvPr/>
        </p:nvSpPr>
        <p:spPr>
          <a:xfrm>
            <a:off x="698056" y="1884005"/>
            <a:ext cx="112168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MEDIDAS DE POSIÇÃO RELATIVA COMPARAM A POSIÇÃO DE UM VALOR EM RELAÇÃO AO DE OUTRO VALOR EM UM CONJUNTO DE DADOS. PERCENTIS E QUARTIS SÃOS OS MAIS COMUNS DE SEREM UTILIZADOS.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PERCENTIS – DIVIDEM O CONJUNTO DE DADOS EM 100 PARTES IGUAIS, HAVENDO PORTANTO 99 PERCENTIS.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QUARTIS – DIVIDEM O CONJUNTO DE DADOS EM 4 PARTES IGUALS, HAVENDO PORTANTO 3 QUARTIS.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QUARTIS DIVIDEM O CONJUNTO DE DADOS EM 25% (PRIMEIRO QUARTIL), 50% (SEGUNDO QUARTIL), 75% (TERCEIRO QUARTIL) E 100%(QUARTO QUARTIL).</a:t>
            </a:r>
          </a:p>
          <a:p>
            <a:endParaRPr lang="pt-BR" dirty="0"/>
          </a:p>
          <a:p>
            <a:r>
              <a:rPr lang="pt-BR" dirty="0"/>
              <a:t>O SEGUNDO QUARTIL OU O 50% PERCENTIL É A MEDIANA.</a:t>
            </a:r>
          </a:p>
        </p:txBody>
      </p:sp>
    </p:spTree>
    <p:extLst>
      <p:ext uri="{BB962C8B-B14F-4D97-AF65-F5344CB8AC3E}">
        <p14:creationId xmlns:p14="http://schemas.microsoft.com/office/powerpoint/2010/main" val="20658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5FF1EC-C2D3-F910-740E-3D7429CA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4" y="1509682"/>
            <a:ext cx="11143767" cy="8930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B1D4D1-F952-BD43-14D2-A1DD2CEB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4" y="2758065"/>
            <a:ext cx="11186403" cy="1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3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16776DE-8CE6-C601-1CBB-D0C43DDA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16" y="854129"/>
            <a:ext cx="11143767" cy="1015758"/>
          </a:xfrm>
          <a:prstGeom prst="rect">
            <a:avLst/>
          </a:prstGeom>
        </p:spPr>
      </p:pic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42684D8A-B0D7-44B1-902E-9E88D0E34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5" y="1869887"/>
            <a:ext cx="11143767" cy="4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BC5712-2270-6A2A-B72D-4BD118E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6" y="937314"/>
            <a:ext cx="11090630" cy="7945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154331-0C32-7F0C-D7F8-166B2916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6" y="2012770"/>
            <a:ext cx="10982472" cy="14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55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12DD34-4AF6-4191-AB3D-DB0025D7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9" y="806120"/>
            <a:ext cx="11244185" cy="925698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EEDF330B-C156-1A3F-5E84-B5A089B18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1731818"/>
            <a:ext cx="1124418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9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1" descr="Gráfico do mercado de ações em tela">
            <a:extLst>
              <a:ext uri="{FF2B5EF4-FFF2-40B4-BE49-F238E27FC236}">
                <a16:creationId xmlns:a16="http://schemas.microsoft.com/office/drawing/2014/main" id="{678306CC-4A97-3016-94E4-367B09CD3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D73466-4AF6-01F2-2FB7-4CDC8668E6DF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MEDIDAS DE DISPERSÃO</a:t>
            </a:r>
            <a:endParaRPr lang="en-US" sz="54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01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3EB205-AEED-0C96-A18A-E573E3F8E035}"/>
              </a:ext>
            </a:extLst>
          </p:cNvPr>
          <p:cNvSpPr txBox="1"/>
          <p:nvPr/>
        </p:nvSpPr>
        <p:spPr>
          <a:xfrm>
            <a:off x="443345" y="1720840"/>
            <a:ext cx="115823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MEDIDAS DE DISPERSÃO – MOSTRAM O QUÃO NOSSOS VALORES ESTÃO ESPALHADOS DENTRO DO NOSSO CONJUNTO DE DADOS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VARIANCIA – MEDE A VARIABILIDADE DOS DADOS EM RELAÇÃO À MÉDIA</a:t>
            </a:r>
          </a:p>
          <a:p>
            <a:endParaRPr lang="pt-BR" dirty="0"/>
          </a:p>
          <a:p>
            <a:r>
              <a:rPr lang="pt-BR" dirty="0"/>
              <a:t>DESVIO PADRÃO – EM TERMOS SIMPLES É A DISTÂNCIA MÉDIA QUE OS VALORES TÊM DA MÉDIA. COMO SEU NOME SUGERE É UM PADRÃO DE DESVIO (DISTÂNCIA) EM RELAÇÃO À  MÉDIA</a:t>
            </a:r>
          </a:p>
          <a:p>
            <a:endParaRPr lang="pt-BR" dirty="0"/>
          </a:p>
          <a:p>
            <a:r>
              <a:rPr lang="pt-BR" dirty="0"/>
              <a:t>COEFICIENTE DE VARIAÇÃO (CV)  - MEDE O DESVIO PADRÃO EM TERMOS PERCENTUAIS EM RELAÇÃO DA MÉDIA, QUANTO MAOR A CV MAIOR A VARIABILIDADE DOS DADOS E MENOR SUA CONSISTÊNCIA E QUANTO MENOR, MENOR É SUA VARIABILIDADE E MAIOR A CONSISTÊNCIA DOS DADOS.</a:t>
            </a:r>
          </a:p>
        </p:txBody>
      </p:sp>
    </p:spTree>
    <p:extLst>
      <p:ext uri="{BB962C8B-B14F-4D97-AF65-F5344CB8AC3E}">
        <p14:creationId xmlns:p14="http://schemas.microsoft.com/office/powerpoint/2010/main" val="368147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4990C76-42B5-18EF-ECCE-F9B8E49F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3" y="889695"/>
            <a:ext cx="8577769" cy="54293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59A5E81-7888-2D6F-DED3-5233B46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747" y="1525867"/>
            <a:ext cx="2846240" cy="11469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260C56-A42C-1D06-518D-9EBCD860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747" y="3212375"/>
            <a:ext cx="2846239" cy="9727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0155D30-A80F-DCC1-C050-B19C12D44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747" y="4748703"/>
            <a:ext cx="2846239" cy="13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1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035BE2-AAB4-1D3E-BC81-7024EA79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2" y="1079662"/>
            <a:ext cx="8239479" cy="53914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FFD440-8150-E7C0-C981-B679FAF7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65" y="1732565"/>
            <a:ext cx="2278966" cy="8656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35A537-5B9E-3835-1593-B3B86A1E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893" y="3342573"/>
            <a:ext cx="2230910" cy="8656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E1EE25-176B-C157-FD62-3066166FE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5" y="4952581"/>
            <a:ext cx="2278966" cy="10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0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 descr="Homem no computador&#10;&#10;Descrição gerada automaticamente">
            <a:extLst>
              <a:ext uri="{FF2B5EF4-FFF2-40B4-BE49-F238E27FC236}">
                <a16:creationId xmlns:a16="http://schemas.microsoft.com/office/drawing/2014/main" id="{A108C602-B9D5-98D8-B890-BEA8E6154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41FF873-733A-BFDA-1AEB-577D90BC5377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TABELAS DE FREQUENCIA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CA2E38-F5A5-603C-0C4B-82BB31060826}"/>
              </a:ext>
            </a:extLst>
          </p:cNvPr>
          <p:cNvSpPr txBox="1"/>
          <p:nvPr/>
        </p:nvSpPr>
        <p:spPr>
          <a:xfrm>
            <a:off x="9553295" y="6657945"/>
            <a:ext cx="263565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blog.dnevnik.hr/luismadisodf?page=blog&amp;subdomain=luismadiso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pt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8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Pessoa posando para foto em frente a computador&#10;&#10;Descrição gerada automaticamente com confiança baixa">
            <a:extLst>
              <a:ext uri="{FF2B5EF4-FFF2-40B4-BE49-F238E27FC236}">
                <a16:creationId xmlns:a16="http://schemas.microsoft.com/office/drawing/2014/main" id="{D93DE18D-A08B-E215-65DC-3009A408B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55" r="-1" b="785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B5D6A4-4478-3F1F-69B5-BE060E878518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  <a:lvl1pPr>
              <a:lnSpc>
                <a:spcPct val="200000"/>
              </a:lnSpc>
              <a:defRPr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595964-6FB9-C33F-7D0E-1E727B1E9719}"/>
              </a:ext>
            </a:extLst>
          </p:cNvPr>
          <p:cNvSpPr txBox="1"/>
          <p:nvPr/>
        </p:nvSpPr>
        <p:spPr>
          <a:xfrm>
            <a:off x="9699168" y="6657945"/>
            <a:ext cx="248978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overbr.com.br/noticias/engenharia-ou-analise-de-dados-como-escolher-entre-estas-duas-especializaco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pt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D34577-4807-29D1-F24C-79200D6B254B}"/>
              </a:ext>
            </a:extLst>
          </p:cNvPr>
          <p:cNvSpPr txBox="1"/>
          <p:nvPr/>
        </p:nvSpPr>
        <p:spPr>
          <a:xfrm>
            <a:off x="675250" y="1250239"/>
            <a:ext cx="11045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INDICA A FREQUÊNCIA OBSERVADA DE DETERMINADO ATRIBUTO, OU SEJA, A FREQUÊNCIA QUE APARECE NOS DADOS.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FREQUENCIA ABSOLUTA – NÚMERO DE EVENTOS OBSERVADOS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FREQUENCIA RELATIVA – RELAÇÃO ENTRE OS EVENTOS OBSERVADOS E O TOTAL, OU SEJA, PODE SER DADA COMO UMA FRAÇÃO OU EM PORCENTAGEM.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F27CC1-FBB3-4242-7B9F-EF8E2502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73" y="3165230"/>
            <a:ext cx="4545748" cy="32777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AD02D2F-57AD-4D85-1DF8-AFEBE347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9" y="3165230"/>
            <a:ext cx="6687483" cy="32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07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806719-21D9-16E4-BCEE-074E0290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2" y="742851"/>
            <a:ext cx="10861520" cy="1778678"/>
          </a:xfrm>
          <a:prstGeom prst="rect">
            <a:avLst/>
          </a:prstGeom>
        </p:spPr>
      </p:pic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3FA4F797-69DE-A01A-D69A-A100C1087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3" y="2521529"/>
            <a:ext cx="10861520" cy="40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1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E4FF508-EE05-83A8-8A22-E116E009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3" y="2127706"/>
            <a:ext cx="7153465" cy="26025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540079-3EC9-D91C-5E8A-A91DC993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691" y="198853"/>
            <a:ext cx="4077756" cy="655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2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29C1E3-67C3-E57C-59C2-ECC0254B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8" y="774890"/>
            <a:ext cx="11000510" cy="1802056"/>
          </a:xfrm>
          <a:prstGeom prst="rect">
            <a:avLst/>
          </a:prstGeom>
        </p:spPr>
      </p:pic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B949DDA7-7B41-264D-8503-9932431B6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7" y="2576946"/>
            <a:ext cx="11000511" cy="39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4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ráficos e diagramas dispostos em uma tela digital azul">
            <a:extLst>
              <a:ext uri="{FF2B5EF4-FFF2-40B4-BE49-F238E27FC236}">
                <a16:creationId xmlns:a16="http://schemas.microsoft.com/office/drawing/2014/main" id="{1F07E996-C210-64B7-46FC-B08F30F6F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4" r="-1" b="1809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E659D2-46F2-4FC9-8307-C7F864325221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 EXPLORATÓRIA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3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F6FC2-0740-ED77-0476-49D36E68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2" y="795512"/>
            <a:ext cx="7794403" cy="2127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943E19-90C5-CEE2-FA18-B78B8121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27" y="217905"/>
            <a:ext cx="3202702" cy="64143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AD66B2-164B-1628-BAC9-EF83D6F33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42" y="3167844"/>
            <a:ext cx="7794402" cy="1196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4BED09-AD56-CBDC-498E-5B70E8C73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094" y="4639631"/>
            <a:ext cx="3573906" cy="9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30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0F7DF1-D8BE-C99F-154C-339F3AB1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4" y="839420"/>
            <a:ext cx="8024487" cy="17236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7073C2-6840-CAF9-4C5B-E5B0C31F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628" y="839420"/>
            <a:ext cx="3043748" cy="17236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5662DF-B16E-1FAA-FF14-ABF63422F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3" y="2953966"/>
            <a:ext cx="8024487" cy="3460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001C3B-3E11-307B-E6D1-9C708FCE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628" y="2953966"/>
            <a:ext cx="3043748" cy="34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9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B2D7BF-A4F0-7F72-7A8C-883C5847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" y="801762"/>
            <a:ext cx="11641769" cy="208768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2617A98-7D0D-BDBB-1204-6B666677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46" y="3040176"/>
            <a:ext cx="3940708" cy="34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65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2C5A47-700C-A57C-21C3-E9CCB3DB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57" y="930475"/>
            <a:ext cx="11087686" cy="27411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BFEF2D-01B7-7A62-26A1-58B9B37D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80" y="4087847"/>
            <a:ext cx="3602640" cy="16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54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3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29" descr="Padrão de fumaça na neve">
            <a:extLst>
              <a:ext uri="{FF2B5EF4-FFF2-40B4-BE49-F238E27FC236}">
                <a16:creationId xmlns:a16="http://schemas.microsoft.com/office/drawing/2014/main" id="{5E56A93A-CB32-E945-08D3-C28B93183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75" r="-1" b="87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9" name="Rectangle 39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1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E7195F-73FB-CFD8-C289-D7FDBC6E0DC3}"/>
              </a:ext>
            </a:extLst>
          </p:cNvPr>
          <p:cNvSpPr txBox="1"/>
          <p:nvPr/>
        </p:nvSpPr>
        <p:spPr>
          <a:xfrm>
            <a:off x="517870" y="978408"/>
            <a:ext cx="8686796" cy="2334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REGRESSÃO LINEAR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F9FBF7D-EC70-96BB-5EF3-D2408ECBA251}"/>
              </a:ext>
            </a:extLst>
          </p:cNvPr>
          <p:cNvSpPr txBox="1"/>
          <p:nvPr/>
        </p:nvSpPr>
        <p:spPr>
          <a:xfrm>
            <a:off x="764345" y="2293706"/>
            <a:ext cx="10663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INTUITO DESSE TRABALHO NÃO É EXPLICAR O USO DAS FERRAMENTAS COMO O SQL OU O R, MAS COMO O USO DESSAS FERRAMENTAS FACILITA A ANÁLISE DESCRITIVA DOS DADOS E COMO IMPACTAM NO PROCESSO DE TOMADA DE DECISÕES DE NEGÓCIOS.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90C079-52A9-85DA-767B-90398D0E6169}"/>
              </a:ext>
            </a:extLst>
          </p:cNvPr>
          <p:cNvSpPr txBox="1"/>
          <p:nvPr/>
        </p:nvSpPr>
        <p:spPr>
          <a:xfrm>
            <a:off x="764345" y="3904221"/>
            <a:ext cx="10663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OBJETIVO É APRESENTAR OS PRINCIPAIS CONCEITOS DE ANÁLISE DESCRITIVA DE DADOS EM PARALELO DO USO DE FERRAMENTAS COMO A LINGUAGEM DE PROGRAMAÇÃO R E A LINGUAGEM DE CONSULTA SQL (ESSE ÚLTIMO DENTRO DO PRÓPRIO R)</a:t>
            </a:r>
          </a:p>
        </p:txBody>
      </p:sp>
    </p:spTree>
    <p:extLst>
      <p:ext uri="{BB962C8B-B14F-4D97-AF65-F5344CB8AC3E}">
        <p14:creationId xmlns:p14="http://schemas.microsoft.com/office/powerpoint/2010/main" val="1434298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6D0850-37AA-43A9-C0DB-828FA58391CB}"/>
              </a:ext>
            </a:extLst>
          </p:cNvPr>
          <p:cNvSpPr txBox="1"/>
          <p:nvPr/>
        </p:nvSpPr>
        <p:spPr>
          <a:xfrm>
            <a:off x="623455" y="1080654"/>
            <a:ext cx="109450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MODELO DE REGRESSÃO INVESTIGA A RELAÇÃO ENTRE VARIÁVEIS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REGRESSÃO LINEAR SIMPLES – DESCREVE O RELACIONAMENTO ENTRE DUAS VARIÁVEIS USANDO UMA EQUAÇÃO, UMA VARIÁVEL INDEPENDENTE X QUE EXPLICA A VARIAÇÃO EM OUTRA VARIÁVEL, QUE É CHAMADA DE VARIÁVEL DEPENDENTE Y. O GRÁFICO DE DISPERSAO ENTRE AS DUAS VARIÁVEIS FORMAM UMA LINHA RETA.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REGRESSÃO LINEAR UTILIZA-SE DA CORRELAÇÃO, QUE É A FORÇA DE RELACIONAMENTO LINEAR ENTRE AS 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COEFICIENTE DE CORRELAÇÃO R PERMITE IDENTIFICAR SE O RELACIONAMENTO ENTRE DUAS VARIÁVEIS É FORTE OU NÃO O SUFICIENTE PARA CONSIDERAR ESTATISTICAMENTE SIGNIFICANTE.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COEFICIENTE R VARIA ENTRE -1 (FORTE RELAÇÃO NEGATIVA) E 1 (FORTE RELAÇÃO POSITIVA), SENDO 0 SEM RELAÇÃO.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CORRELAÇÃO NÃO SIGNIFICA CAUSALIDADE(UM EVENTO CAUSADO PELO OUTRO).</a:t>
            </a:r>
          </a:p>
        </p:txBody>
      </p:sp>
    </p:spTree>
    <p:extLst>
      <p:ext uri="{BB962C8B-B14F-4D97-AF65-F5344CB8AC3E}">
        <p14:creationId xmlns:p14="http://schemas.microsoft.com/office/powerpoint/2010/main" val="1021702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23FC8DE-65FB-E504-E12E-A8608796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r="9427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D334CC-48B9-20F7-98FC-6F5488AE26A1}"/>
              </a:ext>
            </a:extLst>
          </p:cNvPr>
          <p:cNvSpPr txBox="1"/>
          <p:nvPr/>
        </p:nvSpPr>
        <p:spPr>
          <a:xfrm>
            <a:off x="252784" y="1871003"/>
            <a:ext cx="19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MATRIZ DE CORRELAÇÃO 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32FA9C-9B37-13B1-D59F-C60D7BD3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84" y="3668150"/>
            <a:ext cx="4431758" cy="29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1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A929A6-72F8-4262-F8DE-9B1D38F0E989}"/>
              </a:ext>
            </a:extLst>
          </p:cNvPr>
          <p:cNvSpPr txBox="1"/>
          <p:nvPr/>
        </p:nvSpPr>
        <p:spPr>
          <a:xfrm>
            <a:off x="623455" y="2967335"/>
            <a:ext cx="10945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MATRIZ GERADA MOSTRA O COEFIENTE DE CORRELAÇÃO ENTRE OS DADOS DO DATASET, E PODEMOS VERIFICAR QUE O ÚNICO RELACIONAMENTO ESTATÍSTICAMENTE SIGNIFICANTE É ENTRE O TEMPO DE INTERNAÇÃO (LOS) E OS CUSTOS (TOTCHG).</a:t>
            </a:r>
          </a:p>
        </p:txBody>
      </p:sp>
    </p:spTree>
    <p:extLst>
      <p:ext uri="{BB962C8B-B14F-4D97-AF65-F5344CB8AC3E}">
        <p14:creationId xmlns:p14="http://schemas.microsoft.com/office/powerpoint/2010/main" val="2400503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64B2A4-35A3-E448-F8A2-642713A9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23" y="698700"/>
            <a:ext cx="8215746" cy="1282501"/>
          </a:xfrm>
          <a:prstGeom prst="rect">
            <a:avLst/>
          </a:prstGeom>
        </p:spPr>
      </p:pic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A00F0D61-F27B-EF4A-3DE2-B00F02B67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1"/>
            <a:ext cx="12191999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BEC801-CDC9-B208-CF1B-39BBEDCF23DC}"/>
              </a:ext>
            </a:extLst>
          </p:cNvPr>
          <p:cNvSpPr txBox="1"/>
          <p:nvPr/>
        </p:nvSpPr>
        <p:spPr>
          <a:xfrm>
            <a:off x="623455" y="821862"/>
            <a:ext cx="10945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REGRESSÃO LINEAR MÚLTIPLA – REGRESSÃO LINEAR QUE POSSUI UMA VÁRIÁVEL DEPENDENTE Y E DUAS OU MAIS VARIÁVEIS INDEPENDENTES X1...</a:t>
            </a:r>
            <a:r>
              <a:rPr lang="pt-BR" dirty="0" err="1"/>
              <a:t>Xn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6830FC-C959-2FDE-A07C-815319CF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4" y="1635933"/>
            <a:ext cx="11613871" cy="15690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D9DD4D4-EBB1-2AEF-3404-160C55DD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4" y="3429000"/>
            <a:ext cx="5087060" cy="32245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D08E53-693C-E158-FEF3-C504B56230A9}"/>
              </a:ext>
            </a:extLst>
          </p:cNvPr>
          <p:cNvSpPr txBox="1"/>
          <p:nvPr/>
        </p:nvSpPr>
        <p:spPr>
          <a:xfrm>
            <a:off x="5572402" y="3418924"/>
            <a:ext cx="633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Pr(&gt; |T|) é o Valor-p e no mercado é utilizado normalmente com significância menor que 0.05 para ser válido, logo esse modelo de linearidade falha, pois todos os valores em p são maiores que 0.05.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C6B7C1-4DD6-5F49-FF2D-3C6614D43C33}"/>
              </a:ext>
            </a:extLst>
          </p:cNvPr>
          <p:cNvSpPr txBox="1"/>
          <p:nvPr/>
        </p:nvSpPr>
        <p:spPr>
          <a:xfrm>
            <a:off x="5572402" y="4638872"/>
            <a:ext cx="6337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coeficiente de correlação também está muito próximo de 0, o que prova não haver uma correlação significativa entre as variáveis.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6611CD-012B-DF31-3FE3-B8D0854CE204}"/>
              </a:ext>
            </a:extLst>
          </p:cNvPr>
          <p:cNvSpPr txBox="1"/>
          <p:nvPr/>
        </p:nvSpPr>
        <p:spPr>
          <a:xfrm>
            <a:off x="5572402" y="5616327"/>
            <a:ext cx="633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quantidade de asteriscos no relatório indica a significância sendo 3 asteriscos alta significância, logo como as variáveis independentes não possuem asteriscos não possuem significância.</a:t>
            </a:r>
          </a:p>
        </p:txBody>
      </p:sp>
    </p:spTree>
    <p:extLst>
      <p:ext uri="{BB962C8B-B14F-4D97-AF65-F5344CB8AC3E}">
        <p14:creationId xmlns:p14="http://schemas.microsoft.com/office/powerpoint/2010/main" val="519330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D05682-B66B-D3B9-6731-392BCBBE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3" y="788663"/>
            <a:ext cx="6700701" cy="1799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B8EBAE-B0D1-16BE-3E76-C5EDEEEE4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16" y="2791553"/>
            <a:ext cx="5039428" cy="372479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CFC4D0-DEAD-7698-841C-6A5C4BCE595B}"/>
              </a:ext>
            </a:extLst>
          </p:cNvPr>
          <p:cNvSpPr txBox="1"/>
          <p:nvPr/>
        </p:nvSpPr>
        <p:spPr>
          <a:xfrm>
            <a:off x="7366959" y="879895"/>
            <a:ext cx="42614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de teste 1</a:t>
            </a:r>
          </a:p>
          <a:p>
            <a:endParaRPr lang="pt-BR" dirty="0"/>
          </a:p>
          <a:p>
            <a:r>
              <a:rPr lang="pt-BR" dirty="0"/>
              <a:t>Algumas variáveis dependentes passam no teste do p-</a:t>
            </a:r>
            <a:r>
              <a:rPr lang="pt-BR" dirty="0" err="1"/>
              <a:t>value</a:t>
            </a:r>
            <a:r>
              <a:rPr lang="pt-BR" dirty="0"/>
              <a:t>: AGE, LOS e APRDRG</a:t>
            </a:r>
          </a:p>
          <a:p>
            <a:endParaRPr lang="pt-BR" dirty="0"/>
          </a:p>
          <a:p>
            <a:r>
              <a:rPr lang="pt-BR" dirty="0"/>
              <a:t>As variáveis FEMALE e RACE não passam então será feito um novo teste, será removida a variável RACE que teve o menor impacto.</a:t>
            </a:r>
          </a:p>
        </p:txBody>
      </p:sp>
    </p:spTree>
    <p:extLst>
      <p:ext uri="{BB962C8B-B14F-4D97-AF65-F5344CB8AC3E}">
        <p14:creationId xmlns:p14="http://schemas.microsoft.com/office/powerpoint/2010/main" val="2701755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0C5483-FBF1-4417-5917-E3E65BD0D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0" y="847311"/>
            <a:ext cx="6132622" cy="817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213708-9A11-3271-EAA5-D8EFBFFA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0" y="1914095"/>
            <a:ext cx="6132622" cy="3581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9B0440C-D186-C173-E252-07DE648AC46F}"/>
              </a:ext>
            </a:extLst>
          </p:cNvPr>
          <p:cNvSpPr txBox="1"/>
          <p:nvPr/>
        </p:nvSpPr>
        <p:spPr>
          <a:xfrm>
            <a:off x="7366959" y="879895"/>
            <a:ext cx="4261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de teste 2</a:t>
            </a:r>
          </a:p>
          <a:p>
            <a:endParaRPr lang="pt-BR" dirty="0"/>
          </a:p>
          <a:p>
            <a:r>
              <a:rPr lang="pt-BR" dirty="0"/>
              <a:t>As variáveis dependentes que passaram no teste anterior do p-</a:t>
            </a:r>
            <a:r>
              <a:rPr lang="pt-BR" dirty="0" err="1"/>
              <a:t>value</a:t>
            </a:r>
            <a:r>
              <a:rPr lang="pt-BR" dirty="0"/>
              <a:t>, passaram novamente: AGE, LOS e APRDRG</a:t>
            </a:r>
          </a:p>
          <a:p>
            <a:endParaRPr lang="pt-BR" dirty="0"/>
          </a:p>
          <a:p>
            <a:r>
              <a:rPr lang="pt-BR" dirty="0"/>
              <a:t>A variável FEMALE não passa novamente e será removida para o próximo modelo.</a:t>
            </a:r>
          </a:p>
        </p:txBody>
      </p:sp>
    </p:spTree>
    <p:extLst>
      <p:ext uri="{BB962C8B-B14F-4D97-AF65-F5344CB8AC3E}">
        <p14:creationId xmlns:p14="http://schemas.microsoft.com/office/powerpoint/2010/main" val="64861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1E0A1F-BE19-D2F3-0C6A-7EF72F8C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6" y="948128"/>
            <a:ext cx="5363323" cy="10940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F2EC2D-A966-3E26-689D-2AECD71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34" y="2269314"/>
            <a:ext cx="5363323" cy="345805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05DA0A-1BC3-0E02-86EE-07C036AF94DB}"/>
              </a:ext>
            </a:extLst>
          </p:cNvPr>
          <p:cNvSpPr txBox="1"/>
          <p:nvPr/>
        </p:nvSpPr>
        <p:spPr>
          <a:xfrm>
            <a:off x="6719977" y="888051"/>
            <a:ext cx="4261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de teste 3</a:t>
            </a:r>
          </a:p>
          <a:p>
            <a:endParaRPr lang="pt-BR" dirty="0"/>
          </a:p>
          <a:p>
            <a:r>
              <a:rPr lang="pt-BR" dirty="0"/>
              <a:t>Todas as variáveis dependentes passam no teste p-</a:t>
            </a:r>
            <a:r>
              <a:rPr lang="pt-BR" dirty="0" err="1"/>
              <a:t>value</a:t>
            </a:r>
            <a:r>
              <a:rPr lang="pt-BR" dirty="0"/>
              <a:t> mostrando uma alta significância.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E8D583-9AA4-3DE4-F228-8BF6AC5CDAEA}"/>
              </a:ext>
            </a:extLst>
          </p:cNvPr>
          <p:cNvSpPr txBox="1"/>
          <p:nvPr/>
        </p:nvSpPr>
        <p:spPr>
          <a:xfrm>
            <a:off x="6719977" y="2982680"/>
            <a:ext cx="426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Conclusão: Os custos dos cuidados de saúde, dependem da idade, do tempo de permanência e do grupo de diagnóstico.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84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FD954B5-9902-20C7-998D-B785B20A81A9}"/>
              </a:ext>
            </a:extLst>
          </p:cNvPr>
          <p:cNvSpPr txBox="1"/>
          <p:nvPr/>
        </p:nvSpPr>
        <p:spPr>
          <a:xfrm>
            <a:off x="2639291" y="2967335"/>
            <a:ext cx="691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DESCRITIVA É RESPONSÁVEL PELA COLETA, ORGANIZAÇÃO, DESCRIÇÃO, APRESENTAÇÃO, ANÁLISE E SÍNTESE DOS DADOS</a:t>
            </a:r>
          </a:p>
        </p:txBody>
      </p:sp>
    </p:spTree>
    <p:extLst>
      <p:ext uri="{BB962C8B-B14F-4D97-AF65-F5344CB8AC3E}">
        <p14:creationId xmlns:p14="http://schemas.microsoft.com/office/powerpoint/2010/main" val="14876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3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30" descr="Bolígrafo situado en la parte superior de una línea de firma">
            <a:extLst>
              <a:ext uri="{FF2B5EF4-FFF2-40B4-BE49-F238E27FC236}">
                <a16:creationId xmlns:a16="http://schemas.microsoft.com/office/drawing/2014/main" id="{340B4275-29BD-1CD7-D86C-4BD69BA88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436ECD6-A20F-8ED2-16F6-E05EB385228C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REQUISITOS</a:t>
            </a:r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1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EE66727-4A9D-F143-79AD-33CB936B3FB1}"/>
              </a:ext>
            </a:extLst>
          </p:cNvPr>
          <p:cNvSpPr txBox="1"/>
          <p:nvPr/>
        </p:nvSpPr>
        <p:spPr>
          <a:xfrm>
            <a:off x="585408" y="1072045"/>
            <a:ext cx="691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INTERPRETADOR R VERSÃO 4.3.1 </a:t>
            </a:r>
            <a:r>
              <a:rPr lang="pt-BR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2"/>
              </a:rPr>
              <a:t>https://vps.fmvz.usp.br/CRAN/</a:t>
            </a:r>
            <a:r>
              <a:rPr lang="pt-BR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4F5664-A1DA-8EE9-D983-63079B70A7C4}"/>
              </a:ext>
            </a:extLst>
          </p:cNvPr>
          <p:cNvSpPr txBox="1"/>
          <p:nvPr/>
        </p:nvSpPr>
        <p:spPr>
          <a:xfrm>
            <a:off x="585406" y="1617364"/>
            <a:ext cx="1083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IDE RSTUDIO VERSÃO 2021.09.0 </a:t>
            </a:r>
            <a:r>
              <a:rPr lang="pt-BR" dirty="0">
                <a:hlinkClick r:id="rId3"/>
              </a:rPr>
              <a:t>https://posit.co/blog/rstudio-2021.09.0-update-whats-new/</a:t>
            </a:r>
            <a:endParaRPr lang="pt-BR" b="0" i="0" dirty="0">
              <a:solidFill>
                <a:srgbClr val="0000FF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9031D1-DE74-0B3A-DFB3-2DD22FCC2CCE}"/>
              </a:ext>
            </a:extLst>
          </p:cNvPr>
          <p:cNvSpPr txBox="1"/>
          <p:nvPr/>
        </p:nvSpPr>
        <p:spPr>
          <a:xfrm>
            <a:off x="585405" y="2083718"/>
            <a:ext cx="10830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UTILIZADAS: </a:t>
            </a:r>
          </a:p>
          <a:p>
            <a:endParaRPr lang="pt-BR" dirty="0"/>
          </a:p>
          <a:p>
            <a:r>
              <a:rPr lang="pt-BR" dirty="0" err="1"/>
              <a:t>sqldf</a:t>
            </a:r>
            <a:r>
              <a:rPr lang="pt-BR" dirty="0"/>
              <a:t> – Biblioteca de manipulação de linguagem SQL dentro do </a:t>
            </a:r>
            <a:r>
              <a:rPr lang="pt-BR" dirty="0" err="1"/>
              <a:t>Rstudio</a:t>
            </a:r>
            <a:endParaRPr lang="pt-BR" dirty="0"/>
          </a:p>
          <a:p>
            <a:r>
              <a:rPr lang="pt-BR" dirty="0" err="1"/>
              <a:t>dplyr</a:t>
            </a:r>
            <a:r>
              <a:rPr lang="pt-BR" dirty="0"/>
              <a:t> – Biblioteca de manipulação de dados</a:t>
            </a:r>
          </a:p>
          <a:p>
            <a:r>
              <a:rPr lang="pt-BR" dirty="0" err="1"/>
              <a:t>corrplot</a:t>
            </a:r>
            <a:r>
              <a:rPr lang="pt-BR" dirty="0"/>
              <a:t> – Biblioteca para matriz de variável de correlação</a:t>
            </a:r>
          </a:p>
          <a:p>
            <a:r>
              <a:rPr lang="pt-BR" dirty="0"/>
              <a:t>ggplot2 – Biblioteca criação de gráficos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E95229-4156-0632-FD1F-BCA04406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27" y="4212065"/>
            <a:ext cx="6350345" cy="22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6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Linhas de dados 101010 até o infinito">
            <a:extLst>
              <a:ext uri="{FF2B5EF4-FFF2-40B4-BE49-F238E27FC236}">
                <a16:creationId xmlns:a16="http://schemas.microsoft.com/office/drawing/2014/main" id="{E5A308AE-DB79-EDC8-BB95-AD913595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6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B336AB-C25D-B3C1-7E28-6BFADC8AEC31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COLETA DE DADOS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466C10-7C0E-3D81-DCFE-FA303DBC2AE5}"/>
              </a:ext>
            </a:extLst>
          </p:cNvPr>
          <p:cNvSpPr txBox="1"/>
          <p:nvPr/>
        </p:nvSpPr>
        <p:spPr>
          <a:xfrm>
            <a:off x="508649" y="1006146"/>
            <a:ext cx="5948422" cy="52037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600" dirty="0" err="1"/>
              <a:t>Usaremos</a:t>
            </a:r>
            <a:r>
              <a:rPr lang="en-US" sz="1600" dirty="0"/>
              <a:t> dados de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pesquisa</a:t>
            </a:r>
            <a:r>
              <a:rPr lang="en-US" sz="1600" dirty="0"/>
              <a:t> </a:t>
            </a:r>
            <a:r>
              <a:rPr lang="en-US" sz="1600" dirty="0" err="1"/>
              <a:t>nacional</a:t>
            </a:r>
            <a:r>
              <a:rPr lang="en-US" sz="1600" dirty="0"/>
              <a:t> de custos </a:t>
            </a:r>
            <a:r>
              <a:rPr lang="en-US" sz="1600" dirty="0" err="1"/>
              <a:t>hospitalares</a:t>
            </a:r>
            <a:r>
              <a:rPr lang="en-US" sz="1600" dirty="0"/>
              <a:t> </a:t>
            </a:r>
            <a:r>
              <a:rPr lang="en-US" sz="1600" dirty="0" err="1"/>
              <a:t>realizada</a:t>
            </a:r>
            <a:r>
              <a:rPr lang="en-US" sz="1600" dirty="0"/>
              <a:t> pela US  Agency for Healthcare que </a:t>
            </a:r>
            <a:r>
              <a:rPr lang="en-US" sz="1600" dirty="0" err="1"/>
              <a:t>consiste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registros</a:t>
            </a:r>
            <a:r>
              <a:rPr lang="en-US" sz="1600" dirty="0"/>
              <a:t> </a:t>
            </a:r>
            <a:r>
              <a:rPr lang="en-US" sz="1600" dirty="0" err="1"/>
              <a:t>hospitalares</a:t>
            </a:r>
            <a:r>
              <a:rPr lang="en-US" sz="1600" dirty="0"/>
              <a:t> de </a:t>
            </a:r>
            <a:r>
              <a:rPr lang="en-US" sz="1600" dirty="0" err="1"/>
              <a:t>amostras</a:t>
            </a:r>
            <a:r>
              <a:rPr lang="en-US" sz="1600" dirty="0"/>
              <a:t> de </a:t>
            </a:r>
            <a:r>
              <a:rPr lang="en-US" sz="1600" dirty="0" err="1"/>
              <a:t>pacientes</a:t>
            </a:r>
            <a:r>
              <a:rPr lang="en-US" sz="1600" dirty="0"/>
              <a:t>  </a:t>
            </a:r>
            <a:r>
              <a:rPr lang="en-US" sz="1600" dirty="0" err="1"/>
              <a:t>internados</a:t>
            </a:r>
            <a:r>
              <a:rPr lang="en-US" sz="1600" dirty="0"/>
              <a:t>. </a:t>
            </a:r>
            <a:r>
              <a:rPr lang="en-US" sz="1600" dirty="0" err="1"/>
              <a:t>Os</a:t>
            </a:r>
            <a:r>
              <a:rPr lang="en-US" sz="1600" dirty="0"/>
              <a:t> dados </a:t>
            </a:r>
            <a:r>
              <a:rPr lang="en-US" sz="1600" dirty="0" err="1"/>
              <a:t>fornecidos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restritos</a:t>
            </a:r>
            <a:r>
              <a:rPr lang="en-US" sz="1600" dirty="0"/>
              <a:t> à </a:t>
            </a:r>
            <a:r>
              <a:rPr lang="en-US" sz="1600" dirty="0" err="1"/>
              <a:t>cidade</a:t>
            </a:r>
            <a:r>
              <a:rPr lang="en-US" sz="1600" dirty="0"/>
              <a:t> de Wisconsin e </a:t>
            </a:r>
            <a:r>
              <a:rPr lang="en-US" sz="1600" dirty="0" err="1"/>
              <a:t>referem</a:t>
            </a:r>
            <a:r>
              <a:rPr lang="en-US" sz="1600" dirty="0"/>
              <a:t>-se a </a:t>
            </a:r>
            <a:r>
              <a:rPr lang="en-US" sz="1600" dirty="0" err="1"/>
              <a:t>pacientes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 </a:t>
            </a:r>
            <a:r>
              <a:rPr lang="en-US" sz="1600" dirty="0" err="1"/>
              <a:t>faixa</a:t>
            </a:r>
            <a:r>
              <a:rPr lang="en-US" sz="1600" dirty="0"/>
              <a:t> </a:t>
            </a:r>
            <a:r>
              <a:rPr lang="en-US" sz="1600" dirty="0" err="1"/>
              <a:t>etária</a:t>
            </a:r>
            <a:r>
              <a:rPr lang="en-US" sz="1600" dirty="0"/>
              <a:t> de 0 a 17 </a:t>
            </a:r>
            <a:r>
              <a:rPr lang="en-US" sz="1600" dirty="0" err="1"/>
              <a:t>anos</a:t>
            </a:r>
            <a:r>
              <a:rPr lang="en-US" sz="1600" dirty="0"/>
              <a:t>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600" dirty="0"/>
              <a:t>A </a:t>
            </a:r>
            <a:r>
              <a:rPr lang="en-US" sz="1600" dirty="0" err="1"/>
              <a:t>partir</a:t>
            </a:r>
            <a:r>
              <a:rPr lang="en-US" sz="1600" dirty="0"/>
              <a:t> </a:t>
            </a:r>
            <a:r>
              <a:rPr lang="en-US" sz="1600" dirty="0" err="1"/>
              <a:t>desses</a:t>
            </a:r>
            <a:r>
              <a:rPr lang="en-US" sz="1600" dirty="0"/>
              <a:t> dados </a:t>
            </a:r>
            <a:r>
              <a:rPr lang="en-US" sz="1600" dirty="0" err="1"/>
              <a:t>vamos</a:t>
            </a:r>
            <a:r>
              <a:rPr lang="en-US" sz="1600" dirty="0"/>
              <a:t> </a:t>
            </a:r>
            <a:r>
              <a:rPr lang="en-US" sz="1600" dirty="0" err="1"/>
              <a:t>compreender</a:t>
            </a:r>
            <a:r>
              <a:rPr lang="en-US" sz="1600" dirty="0"/>
              <a:t> e responder a </a:t>
            </a:r>
            <a:r>
              <a:rPr lang="en-US" sz="1600" dirty="0" err="1"/>
              <a:t>relação</a:t>
            </a:r>
            <a:r>
              <a:rPr lang="en-US" sz="1600" dirty="0"/>
              <a:t> que </a:t>
            </a:r>
            <a:r>
              <a:rPr lang="en-US" sz="1600" dirty="0" err="1"/>
              <a:t>algumas</a:t>
            </a:r>
            <a:r>
              <a:rPr lang="en-US" sz="1600" dirty="0"/>
              <a:t> </a:t>
            </a:r>
            <a:r>
              <a:rPr lang="en-US" sz="1600" dirty="0" err="1"/>
              <a:t>variáveis</a:t>
            </a:r>
            <a:r>
              <a:rPr lang="en-US" sz="1600" dirty="0"/>
              <a:t> </a:t>
            </a:r>
            <a:r>
              <a:rPr lang="en-US" sz="1600" dirty="0" err="1"/>
              <a:t>possuem</a:t>
            </a:r>
            <a:r>
              <a:rPr lang="en-US" sz="1600" dirty="0"/>
              <a:t> com </a:t>
            </a:r>
            <a:r>
              <a:rPr lang="en-US" sz="1600" dirty="0" err="1"/>
              <a:t>os</a:t>
            </a:r>
            <a:r>
              <a:rPr lang="en-US" sz="1600" dirty="0"/>
              <a:t> </a:t>
            </a:r>
            <a:r>
              <a:rPr lang="en-US" sz="1600" dirty="0" err="1"/>
              <a:t>gastos</a:t>
            </a:r>
            <a:r>
              <a:rPr lang="en-US" sz="1600" dirty="0"/>
              <a:t> de </a:t>
            </a:r>
            <a:r>
              <a:rPr lang="en-US" sz="1600" dirty="0" err="1"/>
              <a:t>internações</a:t>
            </a:r>
            <a:r>
              <a:rPr lang="en-US" sz="1600" dirty="0"/>
              <a:t> </a:t>
            </a:r>
            <a:r>
              <a:rPr lang="en-US" sz="1600" dirty="0" err="1"/>
              <a:t>hospitalares</a:t>
            </a:r>
            <a:r>
              <a:rPr lang="en-US" sz="1600" dirty="0"/>
              <a:t> de </a:t>
            </a:r>
            <a:r>
              <a:rPr lang="en-US" sz="1600" dirty="0" err="1"/>
              <a:t>pacientes</a:t>
            </a:r>
            <a:r>
              <a:rPr lang="en-US" sz="1600" dirty="0"/>
              <a:t>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600" dirty="0"/>
              <a:t>O dataset </a:t>
            </a:r>
            <a:r>
              <a:rPr lang="en-US" sz="1600" dirty="0" err="1"/>
              <a:t>foi</a:t>
            </a:r>
            <a:r>
              <a:rPr lang="en-US" sz="1600" dirty="0"/>
              <a:t> </a:t>
            </a:r>
            <a:r>
              <a:rPr lang="en-US" sz="1600" dirty="0" err="1"/>
              <a:t>gerado</a:t>
            </a:r>
            <a:r>
              <a:rPr lang="en-US" sz="1600" dirty="0"/>
              <a:t> a </a:t>
            </a:r>
            <a:r>
              <a:rPr lang="en-US" sz="1600" dirty="0" err="1"/>
              <a:t>partir</a:t>
            </a:r>
            <a:r>
              <a:rPr lang="en-US" sz="1600" dirty="0"/>
              <a:t> das </a:t>
            </a:r>
            <a:r>
              <a:rPr lang="en-US" sz="1600" dirty="0" err="1"/>
              <a:t>seguintes</a:t>
            </a:r>
            <a:r>
              <a:rPr lang="en-US" sz="1600" dirty="0"/>
              <a:t> </a:t>
            </a:r>
            <a:r>
              <a:rPr lang="en-US" sz="1600" dirty="0" err="1"/>
              <a:t>fontes</a:t>
            </a:r>
            <a:r>
              <a:rPr lang="en-US" sz="1600" dirty="0"/>
              <a:t>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600" dirty="0">
                <a:hlinkClick r:id="rId2"/>
              </a:rPr>
              <a:t>https://www.cms.gov/data-research/statistics-trends-and-reports/hospital-cost-report-public-use-file</a:t>
            </a: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600" dirty="0">
                <a:hlinkClick r:id="rId3"/>
              </a:rPr>
              <a:t>https://healthdata.gov/</a:t>
            </a:r>
            <a:endParaRPr lang="en-US" sz="16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B8556-A44F-FC06-485F-1E85C771E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62" b="1989"/>
          <a:stretch/>
        </p:blipFill>
        <p:spPr>
          <a:xfrm>
            <a:off x="6652949" y="1006146"/>
            <a:ext cx="5030402" cy="23019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1DDCBD-6DB0-FA04-F7A9-12CADD8A6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95" r="3299"/>
          <a:stretch/>
        </p:blipFill>
        <p:spPr>
          <a:xfrm>
            <a:off x="6652949" y="3559225"/>
            <a:ext cx="5030402" cy="26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332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1207</Words>
  <Application>Microsoft Office PowerPoint</Application>
  <PresentationFormat>Widescreen</PresentationFormat>
  <Paragraphs>116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Arial</vt:lpstr>
      <vt:lpstr>Bierstadt</vt:lpstr>
      <vt:lpstr>Calibri</vt:lpstr>
      <vt:lpstr>Times New Roman</vt:lpstr>
      <vt:lpstr>GestaltVTI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Ernandes Lima</dc:creator>
  <cp:lastModifiedBy>Ernandes Lima</cp:lastModifiedBy>
  <cp:revision>7</cp:revision>
  <dcterms:created xsi:type="dcterms:W3CDTF">2023-09-19T02:40:42Z</dcterms:created>
  <dcterms:modified xsi:type="dcterms:W3CDTF">2023-09-21T20:33:31Z</dcterms:modified>
</cp:coreProperties>
</file>